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87" r:id="rId3"/>
    <p:sldId id="261" r:id="rId4"/>
    <p:sldId id="262" r:id="rId5"/>
    <p:sldId id="268" r:id="rId6"/>
    <p:sldId id="283" r:id="rId7"/>
    <p:sldId id="284" r:id="rId8"/>
    <p:sldId id="269" r:id="rId9"/>
    <p:sldId id="286" r:id="rId10"/>
    <p:sldId id="285" r:id="rId11"/>
    <p:sldId id="278" r:id="rId12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41A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2" autoAdjust="0"/>
    <p:restoredTop sz="75045" autoAdjust="0"/>
  </p:normalViewPr>
  <p:slideViewPr>
    <p:cSldViewPr>
      <p:cViewPr varScale="1">
        <p:scale>
          <a:sx n="81" d="100"/>
          <a:sy n="81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01464B5D-E875-44FA-8096-2FC93C950EA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325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0D8E9314-44E0-42E2-9AFA-EFFB9C708BF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345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Los dispositivos móviles en la actualidad se encuentran en todas partes; ya que son pequeños, accesibles y potentes; pueden comunicarse por diversas infraestructuras de red y proporcionar aplicaciones integradas utilizadas en la vida cotidiana.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s-CR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Por otra parte, la era digital ha provocado que las recientes generaciones, que han crecido junto con todas las nuevas tecnologías y rodeados de todas las herramientas de la era digital, se han convertido en usuarios expertos de las mismas.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s-CR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Todo esto ha llevado a diferentes investigadores a estudiar la forma en que estos dispositivos pueden ser integrados en los sistemas de educación y sus efectos sobre los procesos de aprendizaje. 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s-CR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Así mismo, la robótica y la programación han permitido el aprendizaje de conceptos complejos de una manera concreta y divertida.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9314-44E0-42E2-9AFA-EFFB9C708BFC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48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9314-44E0-42E2-9AFA-EFFB9C708BFC}" type="slidenum">
              <a:rPr lang="es-ES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20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9314-44E0-42E2-9AFA-EFFB9C708BFC}" type="slidenum">
              <a:rPr lang="es-ES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46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9314-44E0-42E2-9AFA-EFFB9C708BFC}" type="slidenum">
              <a:rPr lang="es-ES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179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9314-44E0-42E2-9AFA-EFFB9C708BFC}" type="slidenum">
              <a:rPr lang="es-ES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894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9314-44E0-42E2-9AFA-EFFB9C708BFC}" type="slidenum">
              <a:rPr lang="es-ES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74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9314-44E0-42E2-9AFA-EFFB9C708BFC}" type="slidenum">
              <a:rPr lang="es-ES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75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83" descr="pp_f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838"/>
            <a:ext cx="9144000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s-E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DBEA58-C7C0-4B5B-83C3-8E085AD5EC8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930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CC3CC-E2F5-4B3D-84F5-542E4E2E602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2136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82436-9963-459A-8CA1-1B7BA210777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36302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C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F8CFE-3B9F-4FEF-8849-433F0181E58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6357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EE659-39E0-49C0-BCDF-55F2633E73F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894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C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C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75768-5E6E-4DF5-A11F-F280154EED7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940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C469A-B861-4E2F-928B-7E06D1E046B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992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F45CF-9B60-4D15-9772-5CDB9A8C664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34767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30E0B-C5A1-461B-BE2E-FF39BC0DAA8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94977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4391-9E81-4D34-95A1-1D7CFD8C6F2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54068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DE60A-874B-49E0-B2DC-832B1BCAC68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41701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R"/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s-CR" sz="3200" b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09713"/>
            <a:ext cx="8229600" cy="45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6014529-3FF3-4A31-AC9F-8A7134341978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41AD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R"/>
          </a:p>
        </p:txBody>
      </p:sp>
      <p:pic>
        <p:nvPicPr>
          <p:cNvPr id="1033" name="Picture 13" descr="firma_continua_horizontal_reverso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3203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AutoShape 14"/>
          <p:cNvSpPr>
            <a:spLocks noChangeArrowheads="1"/>
          </p:cNvSpPr>
          <p:nvPr/>
        </p:nvSpPr>
        <p:spPr bwMode="auto">
          <a:xfrm rot="-5400000">
            <a:off x="4189412" y="1903413"/>
            <a:ext cx="765175" cy="9144000"/>
          </a:xfrm>
          <a:prstGeom prst="flowChartDelay">
            <a:avLst/>
          </a:prstGeom>
          <a:solidFill>
            <a:srgbClr val="41AD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R"/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900113" y="6308725"/>
            <a:ext cx="168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en-US" sz="1400" b="0"/>
          </a:p>
        </p:txBody>
      </p:sp>
      <p:sp>
        <p:nvSpPr>
          <p:cNvPr id="1036" name="Rectangle 16"/>
          <p:cNvSpPr>
            <a:spLocks noChangeArrowheads="1"/>
          </p:cNvSpPr>
          <p:nvPr/>
        </p:nvSpPr>
        <p:spPr bwMode="auto">
          <a:xfrm>
            <a:off x="3122613" y="63087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400" b="0"/>
          </a:p>
        </p:txBody>
      </p:sp>
      <p:sp>
        <p:nvSpPr>
          <p:cNvPr id="1037" name="Rectangle 17"/>
          <p:cNvSpPr>
            <a:spLocks noChangeArrowheads="1"/>
          </p:cNvSpPr>
          <p:nvPr/>
        </p:nvSpPr>
        <p:spPr bwMode="auto">
          <a:xfrm>
            <a:off x="6551613" y="6308725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47025A1-1A57-4C25-B38E-A674D29C4538}" type="slidenum">
              <a:rPr lang="es-ES" sz="1400" b="0"/>
              <a:pPr algn="r" eaLnBrk="1" hangingPunct="1"/>
              <a:t>‹Nº›</a:t>
            </a:fld>
            <a:endParaRPr lang="es-ES" sz="1400" b="0"/>
          </a:p>
        </p:txBody>
      </p:sp>
      <p:sp>
        <p:nvSpPr>
          <p:cNvPr id="10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ramirez.net/" TargetMode="External"/><Relationship Id="rId13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twitter.com/krysdrb" TargetMode="External"/><Relationship Id="rId17" Type="http://schemas.openxmlformats.org/officeDocument/2006/relationships/image" Target="../media/image7.png"/><Relationship Id="rId2" Type="http://schemas.openxmlformats.org/officeDocument/2006/relationships/tags" Target="../tags/tag2.xml"/><Relationship Id="rId16" Type="http://schemas.openxmlformats.org/officeDocument/2006/relationships/hyperlink" Target="http://www.linkedin.com/in/krysciaramirez" TargetMode="Externa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jpg"/><Relationship Id="rId5" Type="http://schemas.openxmlformats.org/officeDocument/2006/relationships/tags" Target="../tags/tag5.xml"/><Relationship Id="rId15" Type="http://schemas.openxmlformats.org/officeDocument/2006/relationships/image" Target="../media/image6.png"/><Relationship Id="rId10" Type="http://schemas.openxmlformats.org/officeDocument/2006/relationships/hyperlink" Target="mailto:kryscia.ramirez@ecci.ucr.ac.cr" TargetMode="External"/><Relationship Id="rId4" Type="http://schemas.openxmlformats.org/officeDocument/2006/relationships/tags" Target="../tags/tag4.xml"/><Relationship Id="rId9" Type="http://schemas.openxmlformats.org/officeDocument/2006/relationships/hyperlink" Target="mailto:kryscia.ramirez@ucr.ac.cr" TargetMode="External"/><Relationship Id="rId14" Type="http://schemas.openxmlformats.org/officeDocument/2006/relationships/hyperlink" Target="https://www.facebook.com/KrysD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01900"/>
            <a:ext cx="7772400" cy="1143000"/>
          </a:xfrm>
        </p:spPr>
        <p:txBody>
          <a:bodyPr/>
          <a:lstStyle/>
          <a:p>
            <a:r>
              <a:rPr lang="es-CR" dirty="0"/>
              <a:t>Proyecto de Investigación 231</a:t>
            </a:r>
            <a:endParaRPr lang="es-CR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CR" dirty="0" err="1" smtClean="0"/>
              <a:t>M.Sc</a:t>
            </a:r>
            <a:r>
              <a:rPr lang="es-CR" dirty="0" smtClean="0"/>
              <a:t>. Kryscia Ramírez Benavides</a:t>
            </a:r>
          </a:p>
          <a:p>
            <a:pPr eaLnBrk="1" hangingPunct="1"/>
            <a:r>
              <a:rPr lang="es-MX" dirty="0" smtClean="0"/>
              <a:t>Dr. Luis Guerrero Blanco</a:t>
            </a:r>
            <a:endParaRPr lang="es-C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Objetivos Específicos (</a:t>
            </a:r>
            <a:r>
              <a:rPr lang="es-CR" dirty="0"/>
              <a:t>6/6)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09713"/>
            <a:ext cx="8382000" cy="4586287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s-CR" dirty="0" smtClean="0"/>
              <a:t>Divulgar los resultados de la investigación.</a:t>
            </a:r>
          </a:p>
          <a:p>
            <a:pPr lvl="1"/>
            <a:r>
              <a:rPr lang="es-CR" u="sng" dirty="0"/>
              <a:t>Meta 1:</a:t>
            </a:r>
            <a:r>
              <a:rPr lang="es-CR" dirty="0"/>
              <a:t> Al menos 2 artículos publicados en una conferencia, </a:t>
            </a:r>
            <a:r>
              <a:rPr lang="es-CR" dirty="0" smtClean="0"/>
              <a:t>simposio </a:t>
            </a:r>
            <a:r>
              <a:rPr lang="es-CR" dirty="0"/>
              <a:t>o revista con los resultados de la investigación.</a:t>
            </a:r>
            <a:endParaRPr lang="en-US" dirty="0"/>
          </a:p>
          <a:p>
            <a:pPr lvl="1"/>
            <a:r>
              <a:rPr lang="es-CR" u="sng" dirty="0"/>
              <a:t>Indicador M1:</a:t>
            </a:r>
            <a:r>
              <a:rPr lang="es-CR" dirty="0"/>
              <a:t> Cantidad de artículos publicados.</a:t>
            </a:r>
          </a:p>
          <a:p>
            <a:pPr lvl="1"/>
            <a:r>
              <a:rPr lang="es-CR" u="sng" dirty="0"/>
              <a:t>Meta 2:</a:t>
            </a:r>
            <a:r>
              <a:rPr lang="es-CR" dirty="0"/>
              <a:t> Al menos 1 presentación pública sobre la investigación.</a:t>
            </a:r>
          </a:p>
          <a:p>
            <a:pPr lvl="1"/>
            <a:r>
              <a:rPr lang="es-CR" u="sng" dirty="0"/>
              <a:t>Indicador M2:</a:t>
            </a:r>
            <a:r>
              <a:rPr lang="es-CR" dirty="0"/>
              <a:t> Cantidad de presentaciones realizadas</a:t>
            </a:r>
            <a:r>
              <a:rPr lang="es-C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77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CuadroTexto"/>
          <p:cNvSpPr txBox="1"/>
          <p:nvPr>
            <p:custDataLst>
              <p:tags r:id="rId1"/>
            </p:custDataLst>
          </p:nvPr>
        </p:nvSpPr>
        <p:spPr>
          <a:xfrm>
            <a:off x="1810544" y="1248082"/>
            <a:ext cx="36004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R" sz="40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¡</a:t>
            </a:r>
            <a:r>
              <a:rPr lang="es-CR" sz="4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Gracias!</a:t>
            </a:r>
            <a:endParaRPr lang="es-CR" sz="40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7 CuadroTexto"/>
          <p:cNvSpPr txBox="1"/>
          <p:nvPr>
            <p:custDataLst>
              <p:tags r:id="rId2"/>
            </p:custDataLst>
          </p:nvPr>
        </p:nvSpPr>
        <p:spPr>
          <a:xfrm>
            <a:off x="1447800" y="2796838"/>
            <a:ext cx="6248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M.Sc</a:t>
            </a:r>
            <a:r>
              <a:rPr lang="es-CR" sz="24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CR" sz="2400" b="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Kryscia</a:t>
            </a:r>
            <a:r>
              <a:rPr lang="es-CR" sz="24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R" sz="2400" b="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Daviana</a:t>
            </a:r>
            <a:r>
              <a:rPr lang="es-CR" sz="24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Ramírez Benavides</a:t>
            </a:r>
          </a:p>
          <a:p>
            <a:pPr algn="just"/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Profesora e Investigadora</a:t>
            </a:r>
          </a:p>
          <a:p>
            <a:pPr algn="just"/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Universidad de Costa Rica</a:t>
            </a:r>
          </a:p>
          <a:p>
            <a:pPr algn="just"/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Escuela de Ciencias de la Computación e Informática</a:t>
            </a:r>
          </a:p>
          <a:p>
            <a:pPr algn="just"/>
            <a:endParaRPr lang="es-CR" sz="2000" b="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Sitio Web:	</a:t>
            </a:r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http</a:t>
            </a:r>
            <a:r>
              <a:rPr lang="es-CR" sz="2000" b="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://www.kramirez.net</a:t>
            </a:r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/</a:t>
            </a:r>
            <a:endParaRPr lang="es-CR" sz="2000" b="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E-Mail:		</a:t>
            </a:r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kryscia.ramirez@ucr.ac.cr</a:t>
            </a:r>
            <a:endParaRPr lang="es-CR" sz="2000" b="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R" sz="2000" b="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kryscia.ramirez@ecci.ucr.ac.cr</a:t>
            </a:r>
            <a:endParaRPr lang="es-CR" sz="2000" b="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R" sz="20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Redes Sociales:</a:t>
            </a:r>
          </a:p>
          <a:p>
            <a:pPr algn="just"/>
            <a:endParaRPr lang="es-CR" sz="2000" b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8 Imagen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552" y="620688"/>
            <a:ext cx="1752600" cy="2159000"/>
          </a:xfrm>
          <a:prstGeom prst="rect">
            <a:avLst/>
          </a:prstGeom>
        </p:spPr>
      </p:pic>
      <p:pic>
        <p:nvPicPr>
          <p:cNvPr id="7" name="12 Imagen">
            <a:hlinkClick r:id="rId12"/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945" y="5410200"/>
            <a:ext cx="609600" cy="609600"/>
          </a:xfrm>
          <a:prstGeom prst="rect">
            <a:avLst/>
          </a:prstGeom>
        </p:spPr>
      </p:pic>
      <p:pic>
        <p:nvPicPr>
          <p:cNvPr id="8" name="13 Imagen">
            <a:hlinkClick r:id="rId14"/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561" y="5410200"/>
            <a:ext cx="609600" cy="609600"/>
          </a:xfrm>
          <a:prstGeom prst="rect">
            <a:avLst/>
          </a:prstGeom>
        </p:spPr>
      </p:pic>
      <p:pic>
        <p:nvPicPr>
          <p:cNvPr id="9" name="14 Imagen">
            <a:hlinkClick r:id="rId16"/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40131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8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Agenda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Título</a:t>
            </a:r>
          </a:p>
          <a:p>
            <a:r>
              <a:rPr lang="es-MX" dirty="0" smtClean="0"/>
              <a:t>Objetivos</a:t>
            </a:r>
          </a:p>
          <a:p>
            <a:pPr lvl="1"/>
            <a:r>
              <a:rPr lang="es-MX" dirty="0" smtClean="0"/>
              <a:t>General</a:t>
            </a:r>
          </a:p>
          <a:p>
            <a:pPr lvl="1"/>
            <a:r>
              <a:rPr lang="es-MX" dirty="0" smtClean="0"/>
              <a:t>Específicos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342400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09713"/>
            <a:ext cx="8991600" cy="4586287"/>
          </a:xfrm>
        </p:spPr>
        <p:txBody>
          <a:bodyPr/>
          <a:lstStyle/>
          <a:p>
            <a:pPr marL="0" indent="0" algn="ctr">
              <a:buNone/>
            </a:pPr>
            <a:r>
              <a:rPr lang="es-CR" dirty="0" smtClean="0"/>
              <a:t>Creación de un entorno de programación </a:t>
            </a:r>
            <a:r>
              <a:rPr lang="es-CR" b="1" dirty="0" smtClean="0"/>
              <a:t>en dispositivos móviles orientado </a:t>
            </a:r>
            <a:r>
              <a:rPr lang="es-CR" dirty="0" smtClean="0"/>
              <a:t>a </a:t>
            </a:r>
            <a:r>
              <a:rPr lang="es-CR" dirty="0"/>
              <a:t>niños entre 4 y 6 </a:t>
            </a:r>
            <a:r>
              <a:rPr lang="es-CR" dirty="0" smtClean="0"/>
              <a:t>años que permita programar aplicaciones para </a:t>
            </a:r>
            <a:r>
              <a:rPr lang="es-CR" b="1" dirty="0" smtClean="0"/>
              <a:t>robots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964" y="3395100"/>
            <a:ext cx="4044071" cy="21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08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Objetivo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Crear un entorno de </a:t>
            </a:r>
            <a:r>
              <a:rPr lang="es-CR" dirty="0" smtClean="0"/>
              <a:t>programación en </a:t>
            </a:r>
            <a:r>
              <a:rPr lang="es-CR" dirty="0"/>
              <a:t>dispositivos </a:t>
            </a:r>
            <a:r>
              <a:rPr lang="es-CR" dirty="0" smtClean="0"/>
              <a:t>móviles </a:t>
            </a:r>
            <a:r>
              <a:rPr lang="es-CR" dirty="0"/>
              <a:t>para niños entre 4 y 6 años, sin experiencia previa en programación, que facilite la creación de aplicaciones </a:t>
            </a:r>
            <a:r>
              <a:rPr lang="es-CR" b="1" dirty="0"/>
              <a:t>para </a:t>
            </a:r>
            <a:r>
              <a:rPr lang="es-CR" b="1" dirty="0" smtClean="0"/>
              <a:t>robots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4152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Objetivos Específicos (1/6)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09713"/>
            <a:ext cx="8610600" cy="45862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R" dirty="0"/>
              <a:t>Determinar los requerimientos del entorno de programación móvil </a:t>
            </a:r>
            <a:r>
              <a:rPr lang="es-CR" b="1" dirty="0"/>
              <a:t>para que se puedan realizar al menos tres tareas </a:t>
            </a:r>
            <a:r>
              <a:rPr lang="es-CR" b="1" dirty="0" smtClean="0"/>
              <a:t>específicas</a:t>
            </a:r>
          </a:p>
          <a:p>
            <a:pPr lvl="1"/>
            <a:r>
              <a:rPr lang="es-CR" b="1" u="sng" dirty="0"/>
              <a:t>Meta:</a:t>
            </a:r>
            <a:r>
              <a:rPr lang="es-CR" b="1" dirty="0"/>
              <a:t> </a:t>
            </a:r>
            <a:r>
              <a:rPr lang="es-CR" b="1" dirty="0" smtClean="0"/>
              <a:t>Definición de al menos tres tareas específicas.</a:t>
            </a:r>
            <a:endParaRPr lang="en-US" b="1" dirty="0"/>
          </a:p>
          <a:p>
            <a:pPr lvl="1"/>
            <a:r>
              <a:rPr lang="es-CR" b="1" u="sng" dirty="0"/>
              <a:t>Indicador:</a:t>
            </a:r>
            <a:r>
              <a:rPr lang="es-CR" b="1" dirty="0"/>
              <a:t> Cantidad de </a:t>
            </a:r>
            <a:r>
              <a:rPr lang="es-CR" b="1" dirty="0" smtClean="0"/>
              <a:t>tareas específicas definidas.</a:t>
            </a:r>
            <a:endParaRPr lang="es-CR" b="1" dirty="0"/>
          </a:p>
          <a:p>
            <a:pPr lvl="1"/>
            <a:r>
              <a:rPr lang="es-CR" u="sng" dirty="0" smtClean="0"/>
              <a:t>Meta</a:t>
            </a:r>
            <a:r>
              <a:rPr lang="es-CR" u="sng" dirty="0"/>
              <a:t>:</a:t>
            </a:r>
            <a:r>
              <a:rPr lang="es-CR" dirty="0"/>
              <a:t> Documento de especificación de requerimientos finalizado, </a:t>
            </a:r>
            <a:r>
              <a:rPr lang="es-CR" b="1" dirty="0" smtClean="0"/>
              <a:t>con </a:t>
            </a:r>
            <a:r>
              <a:rPr lang="es-CR" b="1" dirty="0"/>
              <a:t>al </a:t>
            </a:r>
            <a:r>
              <a:rPr lang="es-CR" b="1" dirty="0" smtClean="0"/>
              <a:t>menos tres expertos entrevistados</a:t>
            </a:r>
            <a:r>
              <a:rPr lang="es-CR" dirty="0" smtClean="0"/>
              <a:t>.</a:t>
            </a:r>
            <a:endParaRPr lang="en-US" dirty="0"/>
          </a:p>
          <a:p>
            <a:pPr lvl="1"/>
            <a:r>
              <a:rPr lang="es-CR" u="sng" dirty="0"/>
              <a:t>Indicador:</a:t>
            </a:r>
            <a:r>
              <a:rPr lang="es-CR" dirty="0"/>
              <a:t> </a:t>
            </a:r>
            <a:r>
              <a:rPr lang="es-CR" b="1" dirty="0"/>
              <a:t>Cantidad de expertos entrevistados </a:t>
            </a:r>
            <a:r>
              <a:rPr lang="es-CR" dirty="0"/>
              <a:t>para especificar los requerimientos del entorno de programación</a:t>
            </a:r>
            <a:r>
              <a:rPr lang="es-CR" dirty="0" smtClean="0"/>
              <a:t>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42850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Objetivos Específicos (</a:t>
            </a:r>
            <a:r>
              <a:rPr lang="es-CR" dirty="0"/>
              <a:t>2/6)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09713"/>
            <a:ext cx="8382000" cy="4586287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s-CR" dirty="0" smtClean="0"/>
              <a:t>Determinar el dispositivo móvil más adecuado, según sus características (sistema operativo, conectividad, tamaño, peso, etc.), para la implementación del entorno de programación.</a:t>
            </a:r>
          </a:p>
          <a:p>
            <a:pPr lvl="1"/>
            <a:r>
              <a:rPr lang="es-CR" u="sng" dirty="0"/>
              <a:t>Meta 1:</a:t>
            </a:r>
            <a:r>
              <a:rPr lang="es-CR" dirty="0"/>
              <a:t> Documento de evaluación </a:t>
            </a:r>
            <a:r>
              <a:rPr lang="es-CR" b="1" dirty="0"/>
              <a:t>con al menos cinco dispositivos móviles más populares</a:t>
            </a:r>
            <a:r>
              <a:rPr lang="es-CR" dirty="0" smtClean="0"/>
              <a:t>.</a:t>
            </a:r>
            <a:endParaRPr lang="en-US" dirty="0"/>
          </a:p>
          <a:p>
            <a:pPr lvl="1"/>
            <a:r>
              <a:rPr lang="es-CR" u="sng" dirty="0"/>
              <a:t>Indicador M1:</a:t>
            </a:r>
            <a:r>
              <a:rPr lang="es-CR" dirty="0"/>
              <a:t> Cantidad de dispositivos móviles evaluados según sus características</a:t>
            </a:r>
            <a:r>
              <a:rPr lang="es-CR" dirty="0" smtClean="0"/>
              <a:t>.</a:t>
            </a:r>
            <a:endParaRPr lang="en-US" dirty="0"/>
          </a:p>
          <a:p>
            <a:pPr lvl="1"/>
            <a:r>
              <a:rPr lang="es-CR" u="sng" dirty="0"/>
              <a:t>Meta 2:</a:t>
            </a:r>
            <a:r>
              <a:rPr lang="es-CR" dirty="0"/>
              <a:t> Elección del dispositivo móvil más adecuado para el entorno de programación.</a:t>
            </a:r>
            <a:endParaRPr lang="en-US" dirty="0"/>
          </a:p>
          <a:p>
            <a:pPr lvl="1"/>
            <a:r>
              <a:rPr lang="es-CR" u="sng" dirty="0"/>
              <a:t>Indicador M2:</a:t>
            </a:r>
            <a:r>
              <a:rPr lang="es-CR" dirty="0"/>
              <a:t> Un dispositivo móvil elegido</a:t>
            </a:r>
            <a:r>
              <a:rPr lang="es-C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021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Objetivos Específicos (</a:t>
            </a:r>
            <a:r>
              <a:rPr lang="es-CR" dirty="0"/>
              <a:t>3/6)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09713"/>
            <a:ext cx="8382000" cy="4586287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s-CR" dirty="0"/>
              <a:t>Diseñar </a:t>
            </a:r>
            <a:r>
              <a:rPr lang="es-CR" b="1" dirty="0"/>
              <a:t>los elementos </a:t>
            </a:r>
            <a:r>
              <a:rPr lang="es-CR" dirty="0"/>
              <a:t>de la interfaz de usuario del entorno de programación móvil que puedan ser utilizados por niños entre 4 a 6 años</a:t>
            </a:r>
            <a:r>
              <a:rPr lang="es-CR" dirty="0" smtClean="0"/>
              <a:t>.</a:t>
            </a:r>
          </a:p>
          <a:p>
            <a:pPr lvl="1"/>
            <a:r>
              <a:rPr lang="es-CR" u="sng" dirty="0"/>
              <a:t>Meta:</a:t>
            </a:r>
            <a:r>
              <a:rPr lang="es-CR" dirty="0"/>
              <a:t> Diseño de </a:t>
            </a:r>
            <a:r>
              <a:rPr lang="es-CR" b="1" dirty="0"/>
              <a:t>los elementos </a:t>
            </a:r>
            <a:r>
              <a:rPr lang="es-CR" dirty="0"/>
              <a:t>de la interfaz de usuario del entorno de programación que satisfaga </a:t>
            </a:r>
            <a:r>
              <a:rPr lang="es-CR" dirty="0" smtClean="0"/>
              <a:t>al </a:t>
            </a:r>
            <a:r>
              <a:rPr lang="es-CR" dirty="0"/>
              <a:t>menos el 80% de la especificación de los requerimientos</a:t>
            </a:r>
            <a:r>
              <a:rPr lang="es-CR" dirty="0" smtClean="0"/>
              <a:t>.</a:t>
            </a:r>
            <a:endParaRPr lang="en-US" dirty="0"/>
          </a:p>
          <a:p>
            <a:pPr lvl="1"/>
            <a:r>
              <a:rPr lang="es-CR" u="sng" dirty="0"/>
              <a:t>Indicador:</a:t>
            </a:r>
            <a:r>
              <a:rPr lang="es-CR" dirty="0"/>
              <a:t> Porcentaje de </a:t>
            </a:r>
            <a:r>
              <a:rPr lang="es-CR" b="1" dirty="0"/>
              <a:t>elementos</a:t>
            </a:r>
            <a:r>
              <a:rPr lang="es-CR" dirty="0"/>
              <a:t> de la interfaz diseñados de acuerdo al documento de especificación de requerimientos</a:t>
            </a:r>
            <a:r>
              <a:rPr lang="es-CR" dirty="0" smtClean="0"/>
              <a:t>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02090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Objetivos Específicos (</a:t>
            </a:r>
            <a:r>
              <a:rPr lang="es-CR" dirty="0"/>
              <a:t>4/6)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09713"/>
            <a:ext cx="8382000" cy="4586287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s-CR" dirty="0" smtClean="0"/>
              <a:t>Implementar el entorno de programación móvil </a:t>
            </a:r>
            <a:r>
              <a:rPr lang="es-CR" b="1" dirty="0" smtClean="0"/>
              <a:t>orientado a </a:t>
            </a:r>
            <a:r>
              <a:rPr lang="es-CR" b="1" dirty="0"/>
              <a:t>niños entre 4 a 6 años</a:t>
            </a:r>
            <a:r>
              <a:rPr lang="es-CR" dirty="0" smtClean="0"/>
              <a:t>.</a:t>
            </a:r>
          </a:p>
          <a:p>
            <a:pPr lvl="1"/>
            <a:r>
              <a:rPr lang="es-CR" u="sng" dirty="0"/>
              <a:t>Meta:</a:t>
            </a:r>
            <a:r>
              <a:rPr lang="es-CR" dirty="0"/>
              <a:t> Prototipo del entorno de programación que implemente al menos 80% de los </a:t>
            </a:r>
            <a:r>
              <a:rPr lang="es-CR" b="1" dirty="0"/>
              <a:t>elementos</a:t>
            </a:r>
            <a:r>
              <a:rPr lang="es-CR" dirty="0"/>
              <a:t> de la interfaz</a:t>
            </a:r>
            <a:r>
              <a:rPr lang="es-CR" dirty="0" smtClean="0"/>
              <a:t>.</a:t>
            </a:r>
            <a:endParaRPr lang="en-US" dirty="0"/>
          </a:p>
          <a:p>
            <a:pPr lvl="1"/>
            <a:r>
              <a:rPr lang="es-CR" u="sng" dirty="0"/>
              <a:t>Indicador:</a:t>
            </a:r>
            <a:r>
              <a:rPr lang="es-CR" dirty="0"/>
              <a:t> Porcentaje de </a:t>
            </a:r>
            <a:r>
              <a:rPr lang="es-CR" b="1" dirty="0"/>
              <a:t>elementos</a:t>
            </a:r>
            <a:r>
              <a:rPr lang="es-CR" dirty="0"/>
              <a:t> de la interfaz implementados de acuerdo al diseño realizado</a:t>
            </a:r>
            <a:r>
              <a:rPr lang="es-C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24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Objetivos Específicos (</a:t>
            </a:r>
            <a:r>
              <a:rPr lang="es-CR" dirty="0"/>
              <a:t>5/6)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09713"/>
            <a:ext cx="8382000" cy="4586287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s-CR" dirty="0" smtClean="0"/>
              <a:t>Evaluar el entorno de programación </a:t>
            </a:r>
            <a:r>
              <a:rPr lang="es-CR" dirty="0"/>
              <a:t>móvil </a:t>
            </a:r>
            <a:r>
              <a:rPr lang="es-CR" b="1" dirty="0"/>
              <a:t>orientado a niños entre 4 a 6 años</a:t>
            </a:r>
            <a:r>
              <a:rPr lang="es-CR" dirty="0"/>
              <a:t>.</a:t>
            </a:r>
            <a:endParaRPr lang="es-CR" dirty="0" smtClean="0"/>
          </a:p>
          <a:p>
            <a:pPr lvl="1"/>
            <a:r>
              <a:rPr lang="es-CR" u="sng" dirty="0"/>
              <a:t>Meta:</a:t>
            </a:r>
            <a:r>
              <a:rPr lang="es-CR" dirty="0"/>
              <a:t> Evaluación del entorno de programación en relación a su usabilidad en </a:t>
            </a:r>
            <a:r>
              <a:rPr lang="es-CR" b="1" dirty="0"/>
              <a:t>al menos 3 tareas específicas implementadas</a:t>
            </a:r>
            <a:r>
              <a:rPr lang="es-CR" dirty="0" smtClean="0"/>
              <a:t>.</a:t>
            </a:r>
            <a:endParaRPr lang="en-US" dirty="0"/>
          </a:p>
          <a:p>
            <a:pPr lvl="1"/>
            <a:r>
              <a:rPr lang="es-CR" u="sng" dirty="0"/>
              <a:t>Indicador:</a:t>
            </a:r>
            <a:r>
              <a:rPr lang="es-CR" dirty="0"/>
              <a:t> </a:t>
            </a:r>
            <a:r>
              <a:rPr lang="es-CR" b="1" dirty="0"/>
              <a:t>Cantidad de tareas evaluadas </a:t>
            </a:r>
            <a:r>
              <a:rPr lang="es-CR" dirty="0"/>
              <a:t>de acuerdo a la implementación realizada</a:t>
            </a:r>
            <a:r>
              <a:rPr lang="es-CR" dirty="0" smtClean="0"/>
              <a:t>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160754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evHSTNr8yo6oCSWf64ou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JVcrqp1rlQNGyGLshOD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Dj4bfHtK0mr5MLGrn17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gAVkgtENzQ1cViSne9jX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fsUZLPrB4PLnJ8QYdPW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pTQtO48SN9rq9GRmuSX8f"/>
</p:tagLst>
</file>

<file path=ppt/theme/theme1.xml><?xml version="1.0" encoding="utf-8"?>
<a:theme xmlns:a="http://schemas.openxmlformats.org/drawingml/2006/main" name="Diseño predeterminado">
  <a:themeElements>
    <a:clrScheme name="Personalizado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7030A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</Template>
  <TotalTime>1023</TotalTime>
  <Words>649</Words>
  <Application>Microsoft Office PowerPoint</Application>
  <PresentationFormat>Presentación en pantalla (4:3)</PresentationFormat>
  <Paragraphs>63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Tahoma</vt:lpstr>
      <vt:lpstr>Times New Roman</vt:lpstr>
      <vt:lpstr>Diseño predeterminado</vt:lpstr>
      <vt:lpstr>Proyecto de Investigación 231</vt:lpstr>
      <vt:lpstr>Agenda</vt:lpstr>
      <vt:lpstr>Título</vt:lpstr>
      <vt:lpstr>Objetivo General</vt:lpstr>
      <vt:lpstr>Objetivos Específicos (1/6)</vt:lpstr>
      <vt:lpstr>Objetivos Específicos (2/6)</vt:lpstr>
      <vt:lpstr>Objetivos Específicos (3/6)</vt:lpstr>
      <vt:lpstr>Objetivos Específicos (4/6)</vt:lpstr>
      <vt:lpstr>Objetivos Específicos (5/6)</vt:lpstr>
      <vt:lpstr>Objetivos Específicos (6/6)</vt:lpstr>
      <vt:lpstr>Presentación de PowerPoint</vt:lpstr>
    </vt:vector>
  </TitlesOfParts>
  <Company>UCR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Kryscia Ramírez Benavides</dc:creator>
  <cp:lastModifiedBy>Kryscia Ramírez Benavides</cp:lastModifiedBy>
  <cp:revision>89</cp:revision>
  <dcterms:created xsi:type="dcterms:W3CDTF">2013-05-30T04:00:49Z</dcterms:created>
  <dcterms:modified xsi:type="dcterms:W3CDTF">2013-07-05T15:53:41Z</dcterms:modified>
</cp:coreProperties>
</file>